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2" r:id="rId4"/>
    <p:sldId id="263" r:id="rId5"/>
    <p:sldId id="264" r:id="rId6"/>
    <p:sldId id="266" r:id="rId7"/>
    <p:sldId id="265" r:id="rId8"/>
    <p:sldId id="267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038"/>
    <a:srgbClr val="CD4331"/>
    <a:srgbClr val="0C2A44"/>
    <a:srgbClr val="ECECEC"/>
    <a:srgbClr val="424648"/>
    <a:srgbClr val="70777C"/>
    <a:srgbClr val="4678A4"/>
    <a:srgbClr val="AD3929"/>
    <a:srgbClr val="00A844"/>
    <a:srgbClr val="538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40" autoAdjust="0"/>
  </p:normalViewPr>
  <p:slideViewPr>
    <p:cSldViewPr snapToGrid="0">
      <p:cViewPr varScale="1">
        <p:scale>
          <a:sx n="95" d="100"/>
          <a:sy n="95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83578-13B4-4256-B7A4-BAA8251A628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65433-882F-4C17-9992-B406CAE1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65433-882F-4C17-9992-B406CAE135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8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15% Engineering</a:t>
            </a:r>
          </a:p>
          <a:p>
            <a:r>
              <a:rPr lang="en-US" dirty="0"/>
              <a:t>20%</a:t>
            </a:r>
            <a:r>
              <a:rPr lang="en-US" baseline="0" dirty="0"/>
              <a:t> Contingency (+10-20% in line items)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Discuss the 77% / 23% cost split between Groton &amp; Dunstable – already included in these numbers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65433-882F-4C17-9992-B406CAE135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Both: Engineering Timeline can be shortened if funded and authorized in advance of construction appropriation. 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I: ENF, DEP WS, Interbasin Transfer and Water Management Act Permits required. Permitting could be shortened if project is broken into Phases. 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II: ENF, DEP WS, and Interbasin Transfer Permits required.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65433-882F-4C17-9992-B406CAE13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65433-882F-4C17-9992-B406CAE135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3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White Background Cli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92386" y="2369007"/>
            <a:ext cx="10807229" cy="851462"/>
          </a:xfrm>
        </p:spPr>
        <p:txBody>
          <a:bodyPr anchor="b"/>
          <a:lstStyle>
            <a:lvl1pPr algn="ctr">
              <a:defRPr sz="3600" b="0">
                <a:solidFill>
                  <a:srgbClr val="0C2A44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51964"/>
            <a:ext cx="9144000" cy="645904"/>
          </a:xfrm>
        </p:spPr>
        <p:txBody>
          <a:bodyPr/>
          <a:lstStyle>
            <a:lvl1pPr marL="0" marR="0" indent="0" algn="ctr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en-US" sz="2400" kern="1200" dirty="0" smtClean="0">
                <a:solidFill>
                  <a:srgbClr val="CD43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dirty="0"/>
              <a:t>Subtitle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5658970" y="1051087"/>
            <a:ext cx="874059" cy="867334"/>
          </a:xfrm>
        </p:spPr>
        <p:txBody>
          <a:bodyPr rtlCol="0"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5" y="5075410"/>
            <a:ext cx="1535288" cy="7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7573819" y="1547812"/>
            <a:ext cx="4023823" cy="4469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15296" y="34951"/>
            <a:ext cx="10982979" cy="1001689"/>
          </a:xfrm>
        </p:spPr>
        <p:txBody>
          <a:bodyPr anchor="b"/>
          <a:lstStyle>
            <a:lvl1pPr algn="l">
              <a:defRPr lang="en-US" sz="3400" b="0" kern="1200" dirty="0">
                <a:solidFill>
                  <a:srgbClr val="4678A4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15297" y="1547812"/>
            <a:ext cx="6684852" cy="4469166"/>
          </a:xfrm>
        </p:spPr>
        <p:txBody>
          <a:bodyPr/>
          <a:lstStyle>
            <a:lvl1pPr marL="228600" indent="-228600">
              <a:buClr>
                <a:srgbClr val="4678A4"/>
              </a:buClr>
              <a:buFont typeface="Arial" panose="020B0604020202020204" pitchFamily="34" charset="0"/>
              <a:buChar char="•"/>
              <a:defRPr sz="20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Clr>
                <a:srgbClr val="70777C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70777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70777C"/>
              </a:buClr>
              <a:buFont typeface="Arial" panose="020B0604020202020204" pitchFamily="34" charset="0"/>
              <a:buChar char="•"/>
              <a:defRPr sz="16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15296" y="34951"/>
            <a:ext cx="10982979" cy="1001689"/>
          </a:xfrm>
        </p:spPr>
        <p:txBody>
          <a:bodyPr anchor="b"/>
          <a:lstStyle>
            <a:lvl1pPr algn="l">
              <a:defRPr lang="en-US" sz="3400" b="0" kern="1200" dirty="0">
                <a:solidFill>
                  <a:srgbClr val="FF6038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15297" y="1547812"/>
            <a:ext cx="6684852" cy="4469166"/>
          </a:xfrm>
        </p:spPr>
        <p:txBody>
          <a:bodyPr/>
          <a:lstStyle>
            <a:lvl1pPr marL="228600" indent="-228600">
              <a:buClr>
                <a:srgbClr val="4678A4"/>
              </a:buClr>
              <a:buFont typeface="Arial" panose="020B0604020202020204" pitchFamily="34" charset="0"/>
              <a:buChar char="•"/>
              <a:defRPr sz="20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Clr>
                <a:srgbClr val="70777C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70777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70777C"/>
              </a:buClr>
              <a:buFont typeface="Arial" panose="020B0604020202020204" pitchFamily="34" charset="0"/>
              <a:buChar char="•"/>
              <a:defRPr sz="16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7573819" y="1547812"/>
            <a:ext cx="4023823" cy="4469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24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s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7352145" cy="6858000"/>
          </a:xfrm>
          <a:prstGeom prst="rect">
            <a:avLst/>
          </a:prstGeom>
          <a:solidFill>
            <a:srgbClr val="467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7906326" y="678874"/>
            <a:ext cx="3691313" cy="515389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6751" y="34951"/>
            <a:ext cx="6006486" cy="1001689"/>
          </a:xfrm>
        </p:spPr>
        <p:txBody>
          <a:bodyPr anchor="b"/>
          <a:lstStyle>
            <a:lvl1pPr algn="l">
              <a:defRPr lang="en-US" sz="3400" b="0" kern="1200" dirty="0">
                <a:solidFill>
                  <a:schemeClr val="bg1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6751" y="1547812"/>
            <a:ext cx="6006486" cy="4469167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Clr>
                <a:srgbClr val="ECECEC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ECECE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CECE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ECECE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CECEC"/>
              </a:buClr>
              <a:buFont typeface="Arial" panose="020B0604020202020204" pitchFamily="34" charset="0"/>
              <a:buChar char="•"/>
              <a:defRPr sz="1600">
                <a:solidFill>
                  <a:srgbClr val="ECECE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4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w/2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8949362" y="1547812"/>
            <a:ext cx="2648279" cy="33648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6257366" y="2716308"/>
            <a:ext cx="2462255" cy="32900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06752" y="34951"/>
            <a:ext cx="10991524" cy="1001689"/>
          </a:xfrm>
        </p:spPr>
        <p:txBody>
          <a:bodyPr anchor="b"/>
          <a:lstStyle>
            <a:lvl1pPr algn="l">
              <a:defRPr lang="en-US" sz="3400" b="0" kern="1200" dirty="0">
                <a:solidFill>
                  <a:srgbClr val="4678A4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6752" y="1547811"/>
            <a:ext cx="5420872" cy="4458543"/>
          </a:xfrm>
        </p:spPr>
        <p:txBody>
          <a:bodyPr/>
          <a:lstStyle>
            <a:lvl1pPr marL="228600" indent="-228600">
              <a:buClr>
                <a:srgbClr val="4678A4"/>
              </a:buClr>
              <a:buFont typeface="Arial" panose="020B0604020202020204" pitchFamily="34" charset="0"/>
              <a:buChar char="•"/>
              <a:defRPr sz="20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Clr>
                <a:srgbClr val="70777C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70777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70777C"/>
              </a:buClr>
              <a:buFont typeface="Arial" panose="020B0604020202020204" pitchFamily="34" charset="0"/>
              <a:buChar char="•"/>
              <a:defRPr sz="16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47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 w/2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8949362" y="1547812"/>
            <a:ext cx="2648279" cy="33648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6257366" y="2716308"/>
            <a:ext cx="2462255" cy="32900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06752" y="34951"/>
            <a:ext cx="10991524" cy="1001689"/>
          </a:xfrm>
        </p:spPr>
        <p:txBody>
          <a:bodyPr anchor="b"/>
          <a:lstStyle>
            <a:lvl1pPr algn="l">
              <a:defRPr lang="en-US" sz="3400" b="0" kern="1200" dirty="0">
                <a:solidFill>
                  <a:srgbClr val="FF6038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6752" y="1547811"/>
            <a:ext cx="5420872" cy="4458543"/>
          </a:xfrm>
        </p:spPr>
        <p:txBody>
          <a:bodyPr/>
          <a:lstStyle>
            <a:lvl1pPr marL="228600" indent="-228600">
              <a:buClr>
                <a:srgbClr val="4678A4"/>
              </a:buClr>
              <a:buFont typeface="Arial" panose="020B0604020202020204" pitchFamily="34" charset="0"/>
              <a:buChar char="•"/>
              <a:defRPr sz="20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Clr>
                <a:srgbClr val="70777C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70777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70777C"/>
              </a:buClr>
              <a:buFont typeface="Arial" panose="020B0604020202020204" pitchFamily="34" charset="0"/>
              <a:buChar char="•"/>
              <a:defRPr sz="16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1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w/4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8781723" y="1529882"/>
            <a:ext cx="2046840" cy="26414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6511765" y="3606988"/>
            <a:ext cx="2046840" cy="26414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5742687" y="1529882"/>
            <a:ext cx="2815919" cy="182291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6"/>
          </p:nvPr>
        </p:nvSpPr>
        <p:spPr>
          <a:xfrm>
            <a:off x="8781722" y="4357750"/>
            <a:ext cx="2815919" cy="16546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6752" y="34951"/>
            <a:ext cx="10991524" cy="1001689"/>
          </a:xfrm>
        </p:spPr>
        <p:txBody>
          <a:bodyPr anchor="b"/>
          <a:lstStyle>
            <a:lvl1pPr algn="l">
              <a:defRPr lang="en-US" sz="3400" b="0" kern="1200" dirty="0">
                <a:solidFill>
                  <a:srgbClr val="4678A4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06753" y="1547812"/>
            <a:ext cx="4912818" cy="4615921"/>
          </a:xfrm>
        </p:spPr>
        <p:txBody>
          <a:bodyPr/>
          <a:lstStyle>
            <a:lvl1pPr marL="228600" indent="-228600">
              <a:buClr>
                <a:srgbClr val="4678A4"/>
              </a:buClr>
              <a:buFont typeface="Arial" panose="020B0604020202020204" pitchFamily="34" charset="0"/>
              <a:buChar char="•"/>
              <a:defRPr sz="20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Clr>
                <a:srgbClr val="70777C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70777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70777C"/>
              </a:buClr>
              <a:buFont typeface="Arial" panose="020B0604020202020204" pitchFamily="34" charset="0"/>
              <a:buChar char="•"/>
              <a:defRPr sz="16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 w/4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8781723" y="1529882"/>
            <a:ext cx="2046840" cy="26414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6511765" y="3606988"/>
            <a:ext cx="2046840" cy="26414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5742687" y="1529882"/>
            <a:ext cx="2815919" cy="182291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6"/>
          </p:nvPr>
        </p:nvSpPr>
        <p:spPr>
          <a:xfrm>
            <a:off x="8781722" y="4357750"/>
            <a:ext cx="2815919" cy="16546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6752" y="34951"/>
            <a:ext cx="10991524" cy="1001689"/>
          </a:xfrm>
        </p:spPr>
        <p:txBody>
          <a:bodyPr anchor="b"/>
          <a:lstStyle>
            <a:lvl1pPr algn="l">
              <a:defRPr lang="en-US" sz="3400" b="0" kern="1200" dirty="0">
                <a:solidFill>
                  <a:srgbClr val="FF6038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06753" y="1547812"/>
            <a:ext cx="4912818" cy="4615921"/>
          </a:xfrm>
        </p:spPr>
        <p:txBody>
          <a:bodyPr/>
          <a:lstStyle>
            <a:lvl1pPr marL="228600" indent="-228600">
              <a:buClr>
                <a:srgbClr val="4678A4"/>
              </a:buClr>
              <a:buFont typeface="Arial" panose="020B0604020202020204" pitchFamily="34" charset="0"/>
              <a:buChar char="•"/>
              <a:defRPr sz="20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Clr>
                <a:srgbClr val="70777C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70777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70777C"/>
              </a:buClr>
              <a:buFont typeface="Arial" panose="020B0604020202020204" pitchFamily="34" charset="0"/>
              <a:buChar char="•"/>
              <a:defRPr sz="16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0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w/4 Photo Collage 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431476" y="1529882"/>
            <a:ext cx="2046840" cy="26414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7161519" y="3606990"/>
            <a:ext cx="2046840" cy="23828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7161519" y="1529883"/>
            <a:ext cx="2046840" cy="18856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6"/>
          </p:nvPr>
        </p:nvSpPr>
        <p:spPr>
          <a:xfrm>
            <a:off x="9431476" y="4335172"/>
            <a:ext cx="2107893" cy="16546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06752" y="34951"/>
            <a:ext cx="10991524" cy="1001689"/>
          </a:xfrm>
        </p:spPr>
        <p:txBody>
          <a:bodyPr anchor="b"/>
          <a:lstStyle>
            <a:lvl1pPr algn="l">
              <a:defRPr lang="en-US" sz="3400" b="0" kern="1200" dirty="0">
                <a:solidFill>
                  <a:srgbClr val="4678A4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6753" y="1547812"/>
            <a:ext cx="6151530" cy="4615921"/>
          </a:xfrm>
        </p:spPr>
        <p:txBody>
          <a:bodyPr/>
          <a:lstStyle>
            <a:lvl1pPr marL="228600" indent="-228600">
              <a:buClr>
                <a:srgbClr val="4678A4"/>
              </a:buClr>
              <a:buFont typeface="Arial" panose="020B0604020202020204" pitchFamily="34" charset="0"/>
              <a:buChar char="•"/>
              <a:defRPr sz="20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Clr>
                <a:srgbClr val="70777C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70777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70777C"/>
              </a:buClr>
              <a:buFont typeface="Arial" panose="020B0604020202020204" pitchFamily="34" charset="0"/>
              <a:buChar char="•"/>
              <a:defRPr sz="16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1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 w/4 Photo Collage 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9431476" y="1529882"/>
            <a:ext cx="2046840" cy="26414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7161519" y="3606990"/>
            <a:ext cx="2046840" cy="23828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7161519" y="1529883"/>
            <a:ext cx="2046840" cy="18856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6"/>
          </p:nvPr>
        </p:nvSpPr>
        <p:spPr>
          <a:xfrm>
            <a:off x="9431476" y="4335172"/>
            <a:ext cx="2107893" cy="16546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06752" y="34951"/>
            <a:ext cx="10991524" cy="1001689"/>
          </a:xfrm>
        </p:spPr>
        <p:txBody>
          <a:bodyPr anchor="b"/>
          <a:lstStyle>
            <a:lvl1pPr algn="l">
              <a:defRPr lang="en-US" sz="3400" b="0" kern="1200" dirty="0">
                <a:solidFill>
                  <a:srgbClr val="FF6038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6753" y="1547812"/>
            <a:ext cx="6151530" cy="4615921"/>
          </a:xfrm>
        </p:spPr>
        <p:txBody>
          <a:bodyPr/>
          <a:lstStyle>
            <a:lvl1pPr marL="228600" indent="-228600">
              <a:buClr>
                <a:srgbClr val="4678A4"/>
              </a:buClr>
              <a:buFont typeface="Arial" panose="020B0604020202020204" pitchFamily="34" charset="0"/>
              <a:buChar char="•"/>
              <a:defRPr sz="20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Clr>
                <a:srgbClr val="70777C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70777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70777C"/>
              </a:buClr>
              <a:buFont typeface="Arial" panose="020B0604020202020204" pitchFamily="34" charset="0"/>
              <a:buChar char="•"/>
              <a:defRPr sz="16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55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3471254"/>
            <a:ext cx="10515600" cy="1500187"/>
          </a:xfrm>
        </p:spPr>
        <p:txBody>
          <a:bodyPr/>
          <a:lstStyle>
            <a:lvl1pPr marL="0" indent="0" algn="ctr">
              <a:buNone/>
              <a:defRPr lang="en-US" altLang="en-US" sz="2400" kern="1200" dirty="0" smtClean="0">
                <a:solidFill>
                  <a:srgbClr val="CD43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565815"/>
            <a:ext cx="10509251" cy="851462"/>
          </a:xfrm>
        </p:spPr>
        <p:txBody>
          <a:bodyPr anchor="b"/>
          <a:lstStyle>
            <a:lvl1pPr algn="ctr">
              <a:defRPr lang="en-US" sz="3200" b="0" kern="1200" dirty="0">
                <a:solidFill>
                  <a:srgbClr val="0C2A44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1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- White Background Cli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92386" y="2369007"/>
            <a:ext cx="10807229" cy="851462"/>
          </a:xfrm>
        </p:spPr>
        <p:txBody>
          <a:bodyPr anchor="b"/>
          <a:lstStyle>
            <a:lvl1pPr algn="ctr">
              <a:defRPr sz="3600" b="0">
                <a:solidFill>
                  <a:srgbClr val="FF6038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51964"/>
            <a:ext cx="9144000" cy="645904"/>
          </a:xfrm>
        </p:spPr>
        <p:txBody>
          <a:bodyPr/>
          <a:lstStyle>
            <a:lvl1pPr marL="0" marR="0" indent="0" algn="ctr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en-US" sz="2400" kern="1200" dirty="0" smtClean="0">
                <a:solidFill>
                  <a:srgbClr val="CD43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dirty="0"/>
              <a:t>Subtitle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5658970" y="1051087"/>
            <a:ext cx="874059" cy="867334"/>
          </a:xfrm>
        </p:spPr>
        <p:txBody>
          <a:bodyPr rtlCol="0"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5" y="5075410"/>
            <a:ext cx="1535288" cy="7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79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3471254"/>
            <a:ext cx="10515600" cy="1500187"/>
          </a:xfrm>
        </p:spPr>
        <p:txBody>
          <a:bodyPr/>
          <a:lstStyle>
            <a:lvl1pPr marL="0" indent="0" algn="ctr">
              <a:buNone/>
              <a:defRPr lang="en-US" altLang="en-US" sz="2400" kern="1200" dirty="0" smtClean="0">
                <a:solidFill>
                  <a:srgbClr val="CD43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565815"/>
            <a:ext cx="10509251" cy="851462"/>
          </a:xfrm>
        </p:spPr>
        <p:txBody>
          <a:bodyPr anchor="b"/>
          <a:lstStyle>
            <a:lvl1pPr algn="ctr">
              <a:defRPr lang="en-US" sz="3200" b="0" kern="1200" dirty="0">
                <a:solidFill>
                  <a:srgbClr val="FF6038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05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solidFill>
          <a:srgbClr val="FF6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3471254"/>
            <a:ext cx="10515600" cy="1500187"/>
          </a:xfrm>
        </p:spPr>
        <p:txBody>
          <a:bodyPr/>
          <a:lstStyle>
            <a:lvl1pPr marL="0" indent="0" algn="ctr">
              <a:buNone/>
              <a:defRPr lang="en-US" altLang="en-US" sz="2400" kern="1200" dirty="0" smtClean="0">
                <a:solidFill>
                  <a:srgbClr val="AD3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565815"/>
            <a:ext cx="10509251" cy="851462"/>
          </a:xfrm>
        </p:spPr>
        <p:txBody>
          <a:bodyPr anchor="b"/>
          <a:lstStyle>
            <a:lvl1pPr algn="ctr">
              <a:defRPr lang="en-US" sz="3200" b="0" kern="1200" dirty="0">
                <a:solidFill>
                  <a:schemeClr val="bg1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6700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897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 - White Em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845" y="6153691"/>
            <a:ext cx="892796" cy="302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154819"/>
            <a:ext cx="669597" cy="3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47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706" y="427320"/>
            <a:ext cx="11014935" cy="51819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82706" y="5730129"/>
            <a:ext cx="11014935" cy="298138"/>
          </a:xfrm>
        </p:spPr>
        <p:txBody>
          <a:bodyPr anchor="t"/>
          <a:lstStyle>
            <a:lvl1pPr algn="l">
              <a:defRPr sz="1400" b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79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67200" y="299085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kern="1200" dirty="0">
                <a:solidFill>
                  <a:srgbClr val="F1613E"/>
                </a:solidFill>
                <a:latin typeface="Oswald Regular" panose="02000503000000000000" pitchFamily="2" charset="0"/>
                <a:ea typeface="+mj-ea"/>
                <a:cs typeface="+mj-cs"/>
              </a:rPr>
              <a:t>Q&amp;A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15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67200" y="2640896"/>
            <a:ext cx="365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kern="1200" dirty="0">
                <a:solidFill>
                  <a:srgbClr val="F1613E"/>
                </a:solidFill>
                <a:latin typeface="Oswald Regular" panose="02000503000000000000" pitchFamily="2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5" y="5075410"/>
            <a:ext cx="1535288" cy="7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25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67200" y="1918407"/>
            <a:ext cx="365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kern="1200" dirty="0">
                <a:solidFill>
                  <a:srgbClr val="F1613E"/>
                </a:solidFill>
                <a:latin typeface="Oswald Regular" panose="02000503000000000000" pitchFamily="2" charset="0"/>
                <a:ea typeface="+mj-ea"/>
                <a:cs typeface="+mj-cs"/>
              </a:rPr>
              <a:t>THANK YOU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4267200" y="3229560"/>
            <a:ext cx="3657600" cy="1488183"/>
          </a:xfrm>
        </p:spPr>
        <p:txBody>
          <a:bodyPr/>
          <a:lstStyle>
            <a:lvl1pPr marL="0" marR="0" indent="0" algn="ctr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en-US" sz="2400" kern="1200" dirty="0">
                <a:solidFill>
                  <a:srgbClr val="0C2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5" y="5075410"/>
            <a:ext cx="1535288" cy="7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35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bg>
      <p:bgPr>
        <a:solidFill>
          <a:srgbClr val="0C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67200" y="2640896"/>
            <a:ext cx="365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kern="1200" dirty="0">
                <a:solidFill>
                  <a:schemeClr val="bg1"/>
                </a:solidFill>
                <a:latin typeface="Oswald Regular" panose="02000503000000000000" pitchFamily="2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5" y="5075410"/>
            <a:ext cx="1535288" cy="7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5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bg>
      <p:bgPr>
        <a:solidFill>
          <a:srgbClr val="0C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67200" y="1918407"/>
            <a:ext cx="365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kern="1200" dirty="0">
                <a:solidFill>
                  <a:schemeClr val="bg1"/>
                </a:solidFill>
                <a:latin typeface="Oswald Regular" panose="02000503000000000000" pitchFamily="2" charset="0"/>
                <a:ea typeface="+mj-ea"/>
                <a:cs typeface="+mj-cs"/>
              </a:rPr>
              <a:t>THANK YOU</a:t>
            </a:r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4267199" y="3151549"/>
            <a:ext cx="3657600" cy="1488183"/>
          </a:xfrm>
        </p:spPr>
        <p:txBody>
          <a:bodyPr/>
          <a:lstStyle>
            <a:lvl1pPr marL="0" marR="0" indent="0" algn="ctr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en-US" sz="2400" kern="1200" dirty="0">
                <a:solidFill>
                  <a:srgbClr val="ECECE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5" y="5075410"/>
            <a:ext cx="1535288" cy="7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5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- Image/Color Background Client Above">
    <p:bg>
      <p:bgPr>
        <a:solidFill>
          <a:srgbClr val="0C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2386" y="2369007"/>
            <a:ext cx="10807229" cy="851462"/>
          </a:xfrm>
        </p:spPr>
        <p:txBody>
          <a:bodyPr anchor="b"/>
          <a:lstStyle>
            <a:lvl1pPr algn="ctr">
              <a:defRPr sz="3600" b="0">
                <a:solidFill>
                  <a:schemeClr val="bg1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51964"/>
            <a:ext cx="9144000" cy="645904"/>
          </a:xfrm>
        </p:spPr>
        <p:txBody>
          <a:bodyPr/>
          <a:lstStyle>
            <a:lvl1pPr marL="0" marR="0" indent="0" algn="ctr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en-US" sz="2400" kern="1200" dirty="0" smtClean="0">
                <a:solidFill>
                  <a:srgbClr val="ECECE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dirty="0"/>
              <a:t>Subtitle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5658970" y="1051087"/>
            <a:ext cx="874059" cy="867334"/>
          </a:xfrm>
        </p:spPr>
        <p:txBody>
          <a:bodyPr rtlCol="0"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5" y="5075410"/>
            <a:ext cx="1535288" cy="7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White Background Cl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92386" y="1612651"/>
            <a:ext cx="10807229" cy="851462"/>
          </a:xfrm>
        </p:spPr>
        <p:txBody>
          <a:bodyPr anchor="b"/>
          <a:lstStyle>
            <a:lvl1pPr algn="ctr">
              <a:defRPr lang="en-US" sz="3600" b="0" kern="1200" dirty="0">
                <a:solidFill>
                  <a:srgbClr val="0C2A44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695608"/>
            <a:ext cx="9144000" cy="645904"/>
          </a:xfrm>
        </p:spPr>
        <p:txBody>
          <a:bodyPr/>
          <a:lstStyle>
            <a:lvl1pPr marL="0" marR="0" indent="0" algn="ctr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en-US" sz="2400" kern="1200" dirty="0" smtClean="0">
                <a:solidFill>
                  <a:srgbClr val="CD43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dirty="0"/>
              <a:t>Subtitle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5658970" y="3707961"/>
            <a:ext cx="874059" cy="867334"/>
          </a:xfrm>
        </p:spPr>
        <p:txBody>
          <a:bodyPr rtlCol="0"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5" y="5075410"/>
            <a:ext cx="1535288" cy="7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9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- White Background Cli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92386" y="1612651"/>
            <a:ext cx="10807229" cy="851462"/>
          </a:xfrm>
        </p:spPr>
        <p:txBody>
          <a:bodyPr anchor="b"/>
          <a:lstStyle>
            <a:lvl1pPr algn="ctr">
              <a:defRPr lang="en-US" sz="3600" b="0" kern="1200" dirty="0">
                <a:solidFill>
                  <a:srgbClr val="FF6038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695608"/>
            <a:ext cx="9144000" cy="645904"/>
          </a:xfrm>
        </p:spPr>
        <p:txBody>
          <a:bodyPr/>
          <a:lstStyle>
            <a:lvl1pPr marL="0" marR="0" indent="0" algn="ctr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en-US" sz="2400" kern="1200" dirty="0" smtClean="0">
                <a:solidFill>
                  <a:srgbClr val="CD433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dirty="0"/>
              <a:t>Subtitle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5658970" y="3707961"/>
            <a:ext cx="874059" cy="867334"/>
          </a:xfrm>
        </p:spPr>
        <p:txBody>
          <a:bodyPr rtlCol="0"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5" y="5075410"/>
            <a:ext cx="1535288" cy="7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6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Image/Color Background Client Above">
    <p:bg>
      <p:bgPr>
        <a:solidFill>
          <a:srgbClr val="0C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92386" y="1612651"/>
            <a:ext cx="10807229" cy="851462"/>
          </a:xfrm>
        </p:spPr>
        <p:txBody>
          <a:bodyPr anchor="b"/>
          <a:lstStyle>
            <a:lvl1pPr algn="ctr">
              <a:defRPr lang="en-US" sz="3600" b="0" kern="1200" dirty="0">
                <a:solidFill>
                  <a:schemeClr val="bg1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695608"/>
            <a:ext cx="9144000" cy="645904"/>
          </a:xfrm>
        </p:spPr>
        <p:txBody>
          <a:bodyPr/>
          <a:lstStyle>
            <a:lvl1pPr marL="0" marR="0" indent="0" algn="ctr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en-US" sz="2400" kern="1200" dirty="0" smtClean="0">
                <a:solidFill>
                  <a:srgbClr val="ECECE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dirty="0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5" y="5075410"/>
            <a:ext cx="1535288" cy="7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6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6" y="1547812"/>
            <a:ext cx="10999434" cy="4306888"/>
          </a:xfrm>
        </p:spPr>
        <p:txBody>
          <a:bodyPr/>
          <a:lstStyle>
            <a:lvl1pPr marL="228600" indent="-228600">
              <a:buClr>
                <a:srgbClr val="4678A4"/>
              </a:buClr>
              <a:buFont typeface="Arial" panose="020B0604020202020204" pitchFamily="34" charset="0"/>
              <a:buChar char="•"/>
              <a:defRPr sz="20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Clr>
                <a:srgbClr val="70777C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70777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70777C"/>
              </a:buClr>
              <a:buFont typeface="Arial" panose="020B0604020202020204" pitchFamily="34" charset="0"/>
              <a:buChar char="•"/>
              <a:defRPr sz="16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98192" y="34951"/>
            <a:ext cx="11000083" cy="1001689"/>
          </a:xfrm>
        </p:spPr>
        <p:txBody>
          <a:bodyPr anchor="b"/>
          <a:lstStyle>
            <a:lvl1pPr algn="l">
              <a:defRPr lang="en-US" sz="3400" b="0" kern="1200" baseline="0" dirty="0">
                <a:solidFill>
                  <a:srgbClr val="4678A4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0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51" y="1547812"/>
            <a:ext cx="10990889" cy="4306888"/>
          </a:xfrm>
        </p:spPr>
        <p:txBody>
          <a:bodyPr/>
          <a:lstStyle>
            <a:lvl1pPr marL="228600" indent="-228600">
              <a:buClr>
                <a:srgbClr val="4678A4"/>
              </a:buClr>
              <a:buFont typeface="Arial" panose="020B0604020202020204" pitchFamily="34" charset="0"/>
              <a:buChar char="•"/>
              <a:defRPr sz="20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Clr>
                <a:srgbClr val="70777C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70777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70777C"/>
              </a:buClr>
              <a:buFont typeface="Arial" panose="020B0604020202020204" pitchFamily="34" charset="0"/>
              <a:buChar char="•"/>
              <a:defRPr sz="1600">
                <a:solidFill>
                  <a:srgbClr val="4246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6738" y="34951"/>
            <a:ext cx="10991538" cy="1001689"/>
          </a:xfrm>
        </p:spPr>
        <p:txBody>
          <a:bodyPr anchor="b"/>
          <a:lstStyle>
            <a:lvl1pPr algn="l">
              <a:defRPr lang="en-US" sz="3400" b="0" kern="1200" dirty="0">
                <a:solidFill>
                  <a:srgbClr val="FF6038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215205"/>
            <a:ext cx="669597" cy="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9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bg>
      <p:bgPr>
        <a:solidFill>
          <a:srgbClr val="467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6" y="1547812"/>
            <a:ext cx="10999434" cy="4306888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Clr>
                <a:srgbClr val="ECECEC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ECECE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CECE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ECECE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CECEC"/>
              </a:buClr>
              <a:buFont typeface="Arial" panose="020B0604020202020204" pitchFamily="34" charset="0"/>
              <a:buChar char="•"/>
              <a:defRPr sz="1600">
                <a:solidFill>
                  <a:srgbClr val="ECECE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98192" y="34951"/>
            <a:ext cx="11000083" cy="1001689"/>
          </a:xfrm>
        </p:spPr>
        <p:txBody>
          <a:bodyPr anchor="b"/>
          <a:lstStyle>
            <a:lvl1pPr algn="l">
              <a:defRPr lang="en-US" sz="3400" b="0" kern="1200" dirty="0">
                <a:solidFill>
                  <a:schemeClr val="bg1"/>
                </a:solidFill>
                <a:latin typeface="Oswald Regular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6154819"/>
            <a:ext cx="669597" cy="3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6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799499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811" r:id="rId2"/>
    <p:sldLayoutId id="2147483813" r:id="rId3"/>
    <p:sldLayoutId id="2147483781" r:id="rId4"/>
    <p:sldLayoutId id="2147483812" r:id="rId5"/>
    <p:sldLayoutId id="2147483782" r:id="rId6"/>
    <p:sldLayoutId id="2147483783" r:id="rId7"/>
    <p:sldLayoutId id="2147483804" r:id="rId8"/>
    <p:sldLayoutId id="2147483797" r:id="rId9"/>
    <p:sldLayoutId id="2147483784" r:id="rId10"/>
    <p:sldLayoutId id="2147483805" r:id="rId11"/>
    <p:sldLayoutId id="2147483810" r:id="rId12"/>
    <p:sldLayoutId id="2147483785" r:id="rId13"/>
    <p:sldLayoutId id="2147483806" r:id="rId14"/>
    <p:sldLayoutId id="2147483786" r:id="rId15"/>
    <p:sldLayoutId id="2147483807" r:id="rId16"/>
    <p:sldLayoutId id="2147483787" r:id="rId17"/>
    <p:sldLayoutId id="2147483808" r:id="rId18"/>
    <p:sldLayoutId id="2147483788" r:id="rId19"/>
    <p:sldLayoutId id="2147483809" r:id="rId20"/>
    <p:sldLayoutId id="2147483802" r:id="rId21"/>
    <p:sldLayoutId id="2147483779" r:id="rId22"/>
    <p:sldLayoutId id="2147483803" r:id="rId23"/>
    <p:sldLayoutId id="2147483789" r:id="rId24"/>
    <p:sldLayoutId id="2147483790" r:id="rId25"/>
    <p:sldLayoutId id="2147483791" r:id="rId26"/>
    <p:sldLayoutId id="2147483793" r:id="rId27"/>
    <p:sldLayoutId id="2147483794" r:id="rId28"/>
    <p:sldLayoutId id="2147483795" r:id="rId2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Tahom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Tahom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Tahom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Tahom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Tahom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Tahom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Tahom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Tahom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3949-5496-F045-CA71-D7F27F71B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GROTON DUNSTABLE REGIONAL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B1C55-922A-65B0-B1DA-58A1053A75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POTABLE WATER SUPPLY SOLUTIONS </a:t>
            </a: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566CEBE-DD97-6B66-AAD2-F8DAAC8BF5A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881" b="881"/>
          <a:stretch/>
        </p:blipFill>
        <p:spPr>
          <a:xfrm>
            <a:off x="5152970" y="528895"/>
            <a:ext cx="1886059" cy="1871548"/>
          </a:xfrm>
        </p:spPr>
      </p:pic>
    </p:spTree>
    <p:extLst>
      <p:ext uri="{BB962C8B-B14F-4D97-AF65-F5344CB8AC3E}">
        <p14:creationId xmlns:p14="http://schemas.microsoft.com/office/powerpoint/2010/main" val="225525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389072-D230-FA8E-1D5E-9F5D85E29D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23400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D3A89-013D-AE3D-E29D-30C42ECE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2022, the Groton Dunstable Regional High School (GDRHS) sampled for PFAS6 in the schools well. Results came in well above the Maximum Containment Level enforced by MassDEP. </a:t>
            </a:r>
          </a:p>
          <a:p>
            <a:pPr lvl="1"/>
            <a:r>
              <a:rPr lang="en-US" dirty="0"/>
              <a:t>The cause of the contamination was a 2003 fire on the athletic field track that was extinguished with Aqueous Film Forming Foam (AFFF), a known PFAS contamination contributor. </a:t>
            </a:r>
          </a:p>
          <a:p>
            <a:endParaRPr lang="en-US" dirty="0"/>
          </a:p>
          <a:p>
            <a:r>
              <a:rPr lang="en-US" dirty="0"/>
              <a:t>MassDEP has also sampled the surrounding private wells along Groton Street and Kemp Street. Several have high levels of PFAS6. </a:t>
            </a:r>
          </a:p>
          <a:p>
            <a:pPr lvl="1"/>
            <a:r>
              <a:rPr lang="en-US" dirty="0"/>
              <a:t>MassDEP notified the GDRHS that they are responsible for the PFAS6 contamination and must provide a solution to all impacted residents.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EA8DD5-20DD-72F3-E519-E29A3319D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166023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D8B2A3-0687-BB42-1A3A-9DBCB59B1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Representatives from the School District and Towns of Groton, Dunstable, and Pepperell met several times to evaluate all the feasible options.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Goal: Provide PFAS-free water to GDRHS and impacted private properties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primary water main alternatives were evaluated for final consideration.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Alternative I – Extend the Dunstable Water System 7.1 miles to provide interconnection with Pepperell and service the GDRHS and the PFAS-impacted properties.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Alternative II – Extend the Groton Water System 6.4 miles to service the GDRHS and the PFAS-impacted properties.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A4CEE8-3900-562D-A34C-F741DBE8F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ALTERNATIVE WATER SUPPLY OPTIONS</a:t>
            </a:r>
          </a:p>
        </p:txBody>
      </p:sp>
    </p:spTree>
    <p:extLst>
      <p:ext uri="{BB962C8B-B14F-4D97-AF65-F5344CB8AC3E}">
        <p14:creationId xmlns:p14="http://schemas.microsoft.com/office/powerpoint/2010/main" val="151033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7D6728-21C7-3C86-3A25-FF95BD9B2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846" y="107849"/>
            <a:ext cx="11608307" cy="66423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559459-3823-A27D-413E-7696DCE12722}"/>
              </a:ext>
            </a:extLst>
          </p:cNvPr>
          <p:cNvSpPr txBox="1"/>
          <p:nvPr/>
        </p:nvSpPr>
        <p:spPr>
          <a:xfrm>
            <a:off x="1888519" y="4337092"/>
            <a:ext cx="163249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ALTERNATIVE 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FEDD4-DBF8-C04D-D7CC-97C29E2C8D98}"/>
              </a:ext>
            </a:extLst>
          </p:cNvPr>
          <p:cNvSpPr txBox="1"/>
          <p:nvPr/>
        </p:nvSpPr>
        <p:spPr>
          <a:xfrm>
            <a:off x="5568462" y="1307960"/>
            <a:ext cx="157158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ALTERNATIVE I</a:t>
            </a:r>
            <a:endParaRPr lang="en-US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40BC5-5C78-D32B-AB7E-90CF56FAA18E}"/>
              </a:ext>
            </a:extLst>
          </p:cNvPr>
          <p:cNvSpPr txBox="1"/>
          <p:nvPr/>
        </p:nvSpPr>
        <p:spPr>
          <a:xfrm>
            <a:off x="2992549" y="2410376"/>
            <a:ext cx="105693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GDRHS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B7FCB3C-A6C0-950C-D85B-7ED4556BB5E2}"/>
              </a:ext>
            </a:extLst>
          </p:cNvPr>
          <p:cNvSpPr/>
          <p:nvPr/>
        </p:nvSpPr>
        <p:spPr>
          <a:xfrm>
            <a:off x="3647552" y="4451419"/>
            <a:ext cx="401934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2CC8C9B-1FA2-9CA1-3E22-893E5A4149DA}"/>
              </a:ext>
            </a:extLst>
          </p:cNvPr>
          <p:cNvSpPr/>
          <p:nvPr/>
        </p:nvSpPr>
        <p:spPr>
          <a:xfrm>
            <a:off x="4121499" y="2524704"/>
            <a:ext cx="401934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5CC74E5-C5F4-C894-C974-16175F360F18}"/>
              </a:ext>
            </a:extLst>
          </p:cNvPr>
          <p:cNvSpPr/>
          <p:nvPr/>
        </p:nvSpPr>
        <p:spPr>
          <a:xfrm>
            <a:off x="7253916" y="1422288"/>
            <a:ext cx="401934" cy="14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245891-C7F5-CB8C-B6DC-765C7A860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109561"/>
              </p:ext>
            </p:extLst>
          </p:nvPr>
        </p:nvGraphicFramePr>
        <p:xfrm>
          <a:off x="562708" y="1289098"/>
          <a:ext cx="10470382" cy="5296756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3662008">
                  <a:extLst>
                    <a:ext uri="{9D8B030D-6E8A-4147-A177-3AD203B41FA5}">
                      <a16:colId xmlns:a16="http://schemas.microsoft.com/office/drawing/2014/main" val="1009290863"/>
                    </a:ext>
                  </a:extLst>
                </a:gridCol>
                <a:gridCol w="3830836">
                  <a:extLst>
                    <a:ext uri="{9D8B030D-6E8A-4147-A177-3AD203B41FA5}">
                      <a16:colId xmlns:a16="http://schemas.microsoft.com/office/drawing/2014/main" val="170603258"/>
                    </a:ext>
                  </a:extLst>
                </a:gridCol>
                <a:gridCol w="2977538">
                  <a:extLst>
                    <a:ext uri="{9D8B030D-6E8A-4147-A177-3AD203B41FA5}">
                      <a16:colId xmlns:a16="http://schemas.microsoft.com/office/drawing/2014/main" val="3159961867"/>
                    </a:ext>
                  </a:extLst>
                </a:gridCol>
              </a:tblGrid>
              <a:tr h="686277">
                <a:tc rowSpan="2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ALTERNATIVE I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ALTERNATIVE II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81930"/>
                  </a:ext>
                </a:extLst>
              </a:tr>
              <a:tr h="725780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Dunstable - Pepperell </a:t>
                      </a:r>
                    </a:p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Water System Expansion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Groton Water</a:t>
                      </a:r>
                    </a:p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System Expansion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56199"/>
                  </a:ext>
                </a:extLst>
              </a:tr>
              <a:tr h="7802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COMPARABLE CAPITAL</a:t>
                      </a:r>
                      <a:r>
                        <a:rPr lang="en-US" sz="2000" b="0" u="none" strike="noStrike" baseline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COST (Planning Level)  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$17,630,000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$16,780,000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1738417"/>
                  </a:ext>
                </a:extLst>
              </a:tr>
              <a:tr h="5736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PEPPERELL PORTION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-$10,400,000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 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0801144"/>
                  </a:ext>
                </a:extLst>
              </a:tr>
              <a:tr h="6261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DUNSTABLE PORTION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-$1,660,000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-$3,860,000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00998"/>
                  </a:ext>
                </a:extLst>
              </a:tr>
              <a:tr h="6261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REMAINING (GROTON)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$5,570,000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$12,920,000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5543851"/>
                  </a:ext>
                </a:extLst>
              </a:tr>
              <a:tr h="1263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GROTON 30-YEAR LOAN MONTHLY PAYMENT </a:t>
                      </a:r>
                    </a:p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(DWSRF, 0% interest, Begins FY27)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$15,500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$36,000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019123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CB9EF72-4B81-EA92-C4F4-962F93A14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192" y="287409"/>
            <a:ext cx="11000083" cy="1001689"/>
          </a:xfrm>
        </p:spPr>
        <p:txBody>
          <a:bodyPr/>
          <a:lstStyle/>
          <a:p>
            <a:r>
              <a:rPr lang="en-US" dirty="0"/>
              <a:t>COMPARABLE CAPITAL COSTS </a:t>
            </a:r>
            <a:br>
              <a:rPr lang="en-US" dirty="0"/>
            </a:br>
            <a:r>
              <a:rPr lang="en-US" dirty="0"/>
              <a:t>SIMILAR FOR BOTH ALTERNATIVES (+/-5%)</a:t>
            </a:r>
          </a:p>
        </p:txBody>
      </p:sp>
    </p:spTree>
    <p:extLst>
      <p:ext uri="{BB962C8B-B14F-4D97-AF65-F5344CB8AC3E}">
        <p14:creationId xmlns:p14="http://schemas.microsoft.com/office/powerpoint/2010/main" val="121080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7A4994-42AA-69F9-8184-ED4E6B607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SCHEDULE &amp; PERMITTING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BF9EE7-6290-1E46-5AA0-B2B943A01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75992"/>
              </p:ext>
            </p:extLst>
          </p:nvPr>
        </p:nvGraphicFramePr>
        <p:xfrm>
          <a:off x="603495" y="1935553"/>
          <a:ext cx="10939829" cy="2986893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2874108">
                  <a:extLst>
                    <a:ext uri="{9D8B030D-6E8A-4147-A177-3AD203B41FA5}">
                      <a16:colId xmlns:a16="http://schemas.microsoft.com/office/drawing/2014/main" val="1851647793"/>
                    </a:ext>
                  </a:extLst>
                </a:gridCol>
                <a:gridCol w="4486031">
                  <a:extLst>
                    <a:ext uri="{9D8B030D-6E8A-4147-A177-3AD203B41FA5}">
                      <a16:colId xmlns:a16="http://schemas.microsoft.com/office/drawing/2014/main" val="2234973507"/>
                    </a:ext>
                  </a:extLst>
                </a:gridCol>
                <a:gridCol w="3579690">
                  <a:extLst>
                    <a:ext uri="{9D8B030D-6E8A-4147-A177-3AD203B41FA5}">
                      <a16:colId xmlns:a16="http://schemas.microsoft.com/office/drawing/2014/main" val="3531678475"/>
                    </a:ext>
                  </a:extLst>
                </a:gridCol>
              </a:tblGrid>
              <a:tr h="605239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ALTERNATIVE I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ALTERNATIVE II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552936"/>
                  </a:ext>
                </a:extLst>
              </a:tr>
              <a:tr h="6802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Dunstable - Pepperell </a:t>
                      </a:r>
                    </a:p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Water System Expansion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Groton Water</a:t>
                      </a:r>
                    </a:p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System Expansion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36900"/>
                  </a:ext>
                </a:extLst>
              </a:tr>
              <a:tr h="406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ENGINEERING &amp; PERMITTING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1-3 years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1-2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7796579"/>
                  </a:ext>
                </a:extLst>
              </a:tr>
              <a:tr h="4009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1-year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1-year 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8625276"/>
                  </a:ext>
                </a:extLst>
              </a:tr>
              <a:tr h="681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2-4 years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1.5-3 years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728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91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428499-F712-3CA1-06A0-AFEE537D1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817368"/>
              </p:ext>
            </p:extLst>
          </p:nvPr>
        </p:nvGraphicFramePr>
        <p:xfrm>
          <a:off x="734646" y="1547812"/>
          <a:ext cx="10863628" cy="48695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63735">
                  <a:extLst>
                    <a:ext uri="{9D8B030D-6E8A-4147-A177-3AD203B41FA5}">
                      <a16:colId xmlns:a16="http://schemas.microsoft.com/office/drawing/2014/main" val="1642908625"/>
                    </a:ext>
                  </a:extLst>
                </a:gridCol>
                <a:gridCol w="5499893">
                  <a:extLst>
                    <a:ext uri="{9D8B030D-6E8A-4147-A177-3AD203B41FA5}">
                      <a16:colId xmlns:a16="http://schemas.microsoft.com/office/drawing/2014/main" val="597469194"/>
                    </a:ext>
                  </a:extLst>
                </a:gridCol>
              </a:tblGrid>
              <a:tr h="4159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Advantages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Disadvantages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258860"/>
                  </a:ext>
                </a:extLst>
              </a:tr>
              <a:tr h="7180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Less capital cost for Groton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Little fire protection and water system infrastructure benefit for Groton beyond the GDRHS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627953"/>
                  </a:ext>
                </a:extLst>
              </a:tr>
              <a:tr h="77915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 additional water system operations &amp; maintenance for the Groton Water Department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 new water customers for the Groton Water System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090574"/>
                  </a:ext>
                </a:extLst>
              </a:tr>
              <a:tr h="7180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May provide irrigation water (with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additional cost) sooner than Alternative II via connection to Pepperell and temporary treatment facility</a:t>
                      </a:r>
                      <a:endParaRPr lang="en-US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Groton Dunstable School District subject to Dunstable/Pepperell water rates, potentially including cost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for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 treatment facilities for PFAS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841805"/>
                  </a:ext>
                </a:extLst>
              </a:tr>
              <a:tr h="718005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u="none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Potential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longer permitting timeline and more requirements than Alternative II (TBD)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052597"/>
                  </a:ext>
                </a:extLst>
              </a:tr>
              <a:tr h="71800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51883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1A6CCDE-9EE7-FE27-883F-905444D094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ALTERNATIVE I (Dunstable-Pepperell Interconnection) </a:t>
            </a:r>
          </a:p>
        </p:txBody>
      </p:sp>
    </p:spTree>
    <p:extLst>
      <p:ext uri="{BB962C8B-B14F-4D97-AF65-F5344CB8AC3E}">
        <p14:creationId xmlns:p14="http://schemas.microsoft.com/office/powerpoint/2010/main" val="175413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428499-F712-3CA1-06A0-AFEE537D1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800823"/>
              </p:ext>
            </p:extLst>
          </p:nvPr>
        </p:nvGraphicFramePr>
        <p:xfrm>
          <a:off x="734646" y="1547812"/>
          <a:ext cx="10863628" cy="43137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63735">
                  <a:extLst>
                    <a:ext uri="{9D8B030D-6E8A-4147-A177-3AD203B41FA5}">
                      <a16:colId xmlns:a16="http://schemas.microsoft.com/office/drawing/2014/main" val="1642908625"/>
                    </a:ext>
                  </a:extLst>
                </a:gridCol>
                <a:gridCol w="5499893">
                  <a:extLst>
                    <a:ext uri="{9D8B030D-6E8A-4147-A177-3AD203B41FA5}">
                      <a16:colId xmlns:a16="http://schemas.microsoft.com/office/drawing/2014/main" val="597469194"/>
                    </a:ext>
                  </a:extLst>
                </a:gridCol>
              </a:tblGrid>
              <a:tr h="4159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Advantages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Disadvantages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258860"/>
                  </a:ext>
                </a:extLst>
              </a:tr>
              <a:tr h="71800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Expands municipal fire protection and water service to Groton residents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More expensive option for Groton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627953"/>
                  </a:ext>
                </a:extLst>
              </a:tr>
              <a:tr h="102572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Potential for 136 new water system customers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Additional water system operations &amp; maintenance for the Groton Water Department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090574"/>
                  </a:ext>
                </a:extLst>
              </a:tr>
              <a:tr h="7180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u="none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Potential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for less significant permit restrictions than Alternative I (TBD)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841805"/>
                  </a:ext>
                </a:extLst>
              </a:tr>
              <a:tr h="718005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Cost control rests with Groton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052597"/>
                  </a:ext>
                </a:extLst>
              </a:tr>
              <a:tr h="71800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51883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1A6CCDE-9EE7-FE27-883F-905444D094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ALTERNATIVE II (Groton Water System Extension)   </a:t>
            </a:r>
          </a:p>
        </p:txBody>
      </p:sp>
    </p:spTree>
    <p:extLst>
      <p:ext uri="{BB962C8B-B14F-4D97-AF65-F5344CB8AC3E}">
        <p14:creationId xmlns:p14="http://schemas.microsoft.com/office/powerpoint/2010/main" val="300041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8206" y="1547812"/>
            <a:ext cx="11007640" cy="4306888"/>
          </a:xfrm>
        </p:spPr>
        <p:txBody>
          <a:bodyPr/>
          <a:lstStyle/>
          <a:p>
            <a:r>
              <a:rPr lang="en-US" dirty="0"/>
              <a:t>Alternatives are subject to </a:t>
            </a:r>
            <a:r>
              <a:rPr lang="en-US" dirty="0">
                <a:solidFill>
                  <a:srgbClr val="FFFFFF"/>
                </a:solidFill>
                <a:latin typeface="Noto Sans VF"/>
              </a:rPr>
              <a:t>approval from </a:t>
            </a:r>
            <a:r>
              <a:rPr lang="en-US" dirty="0"/>
              <a:t>MassDEP and the </a:t>
            </a:r>
            <a:r>
              <a:rPr lang="en-US" dirty="0">
                <a:solidFill>
                  <a:srgbClr val="FFFFFF"/>
                </a:solidFill>
                <a:latin typeface="Noto Sans VF"/>
              </a:rPr>
              <a:t>Water Resources Commission</a:t>
            </a:r>
          </a:p>
          <a:p>
            <a:r>
              <a:rPr lang="en-US" dirty="0">
                <a:solidFill>
                  <a:srgbClr val="FFFFFF"/>
                </a:solidFill>
                <a:latin typeface="Noto Sans VF"/>
              </a:rPr>
              <a:t>Town Meeting approval for funding</a:t>
            </a:r>
          </a:p>
          <a:p>
            <a:r>
              <a:rPr lang="en-US" dirty="0">
                <a:solidFill>
                  <a:srgbClr val="FFFFFF"/>
                </a:solidFill>
                <a:latin typeface="Noto Sans VF"/>
              </a:rPr>
              <a:t>Costs to be refined during design phase</a:t>
            </a:r>
          </a:p>
          <a:p>
            <a:r>
              <a:rPr lang="en-US" dirty="0">
                <a:solidFill>
                  <a:srgbClr val="FFFFFF"/>
                </a:solidFill>
                <a:latin typeface="Noto Sans VF"/>
              </a:rPr>
              <a:t>Details needed for inter-municipal agreements to determine capital cost sharing and water usage rates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15140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 EP PREFERRED 16x9 Ratio Presentation.potx" id="{9DB1A7CF-9933-4542-8F40-7887B4A4B2AC}" vid="{EFEB94B6-D4DB-4741-A2DA-E7D72CA678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 EP PREFERRED 16x9 Ratio Presentation</Template>
  <TotalTime>1719</TotalTime>
  <Words>624</Words>
  <Application>Microsoft Office PowerPoint</Application>
  <PresentationFormat>Widescreen</PresentationFormat>
  <Paragraphs>97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Noto Sans VF</vt:lpstr>
      <vt:lpstr>Open Sans</vt:lpstr>
      <vt:lpstr>Oswald Regular</vt:lpstr>
      <vt:lpstr>Office Theme</vt:lpstr>
      <vt:lpstr>GROTON DUNSTABLE REGIONAL HIGH SCHOOL</vt:lpstr>
      <vt:lpstr>BACKGROUND </vt:lpstr>
      <vt:lpstr>ALTERNATIVE WATER SUPPLY OPTIONS</vt:lpstr>
      <vt:lpstr>PowerPoint Presentation</vt:lpstr>
      <vt:lpstr>COMPARABLE CAPITAL COSTS  SIMILAR FOR BOTH ALTERNATIVES (+/-5%)</vt:lpstr>
      <vt:lpstr>SCHEDULE &amp; PERMITTING </vt:lpstr>
      <vt:lpstr>ALTERNATIVE I (Dunstable-Pepperell Interconnection) </vt:lpstr>
      <vt:lpstr>ALTERNATIVE II (Groton Water System Extension)   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GROTON DUNSTABLE REGIONAL HIGH SCHOOL</dc:title>
  <dc:creator>Tyler Schmidt</dc:creator>
  <cp:lastModifiedBy>Tyler Schmidt</cp:lastModifiedBy>
  <cp:revision>20</cp:revision>
  <dcterms:created xsi:type="dcterms:W3CDTF">2023-03-29T21:30:16Z</dcterms:created>
  <dcterms:modified xsi:type="dcterms:W3CDTF">2023-03-31T17:23:11Z</dcterms:modified>
</cp:coreProperties>
</file>